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66" r:id="rId4"/>
    <p:sldId id="359" r:id="rId5"/>
    <p:sldId id="362" r:id="rId6"/>
    <p:sldId id="360" r:id="rId7"/>
    <p:sldId id="314" r:id="rId9"/>
    <p:sldId id="364" r:id="rId10"/>
    <p:sldId id="365" r:id="rId11"/>
    <p:sldId id="366" r:id="rId12"/>
    <p:sldId id="367" r:id="rId13"/>
    <p:sldId id="368" r:id="rId14"/>
    <p:sldId id="374" r:id="rId15"/>
    <p:sldId id="349" r:id="rId16"/>
    <p:sldId id="370" r:id="rId17"/>
    <p:sldId id="371" r:id="rId18"/>
    <p:sldId id="351" r:id="rId19"/>
    <p:sldId id="369" r:id="rId20"/>
    <p:sldId id="372" r:id="rId21"/>
    <p:sldId id="373" r:id="rId22"/>
    <p:sldId id="323" r:id="rId23"/>
    <p:sldId id="30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0B2"/>
    <a:srgbClr val="808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640"/>
    <p:restoredTop sz="96272" autoAdjust="0"/>
  </p:normalViewPr>
  <p:slideViewPr>
    <p:cSldViewPr snapToGrid="0">
      <p:cViewPr>
        <p:scale>
          <a:sx n="70" d="100"/>
          <a:sy n="70" d="100"/>
        </p:scale>
        <p:origin x="512" y="1504"/>
      </p:cViewPr>
      <p:guideLst>
        <p:guide orient="horz" pos="2198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DD796-EDAD-43B2-AE5D-1814E38FA6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EA8D-E2BF-443B-876B-91F439CDF2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????????</a:t>
            </a:r>
            <a:r>
              <a:rPr kumimoji="1" lang="en-US" altLang="zh-CN" dirty="0" err="1"/>
              <a:t>buhui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EA8D-E2BF-443B-876B-91F439CDF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Hardware</a:t>
            </a:r>
            <a:r>
              <a:rPr kumimoji="1" lang="zh-CN" altLang="en-US" dirty="0"/>
              <a:t>说法好还是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。。好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EA8D-E2BF-443B-876B-91F439CDF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Hardware</a:t>
            </a:r>
            <a:r>
              <a:rPr kumimoji="1" lang="zh-CN" altLang="en-US" dirty="0"/>
              <a:t>说法好还是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。。好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EA8D-E2BF-443B-876B-91F439CDF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版式-纯色背景-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>
          <a:xfrm>
            <a:off x="5588000" y="1295400"/>
            <a:ext cx="5525427" cy="1828800"/>
          </a:xfrm>
        </p:spPr>
        <p:txBody>
          <a:bodyPr>
            <a:normAutofit/>
          </a:bodyPr>
          <a:lstStyle>
            <a:lvl1pPr>
              <a:defRPr sz="4265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588000" y="3289300"/>
            <a:ext cx="5525427" cy="1270981"/>
          </a:xfrm>
        </p:spPr>
        <p:txBody>
          <a:bodyPr>
            <a:normAutofit/>
          </a:bodyPr>
          <a:lstStyle>
            <a:lvl1pPr marL="0" indent="0">
              <a:buNone/>
              <a:defRPr sz="21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报告人</a:t>
            </a:r>
            <a:endParaRPr lang="en-US" altLang="zh-CN" dirty="0"/>
          </a:p>
          <a:p>
            <a:pPr lvl="0"/>
            <a:r>
              <a:rPr lang="zh-CN" altLang="en-US" dirty="0"/>
              <a:t>组织机构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7" y="250232"/>
            <a:ext cx="1891915" cy="548656"/>
          </a:xfrm>
          <a:prstGeom prst="rect">
            <a:avLst/>
          </a:prstGeom>
        </p:spPr>
      </p:pic>
      <p:sp>
        <p:nvSpPr>
          <p:cNvPr id="17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00" y="4725381"/>
            <a:ext cx="5525427" cy="430819"/>
          </a:xfrm>
        </p:spPr>
        <p:txBody>
          <a:bodyPr>
            <a:normAutofit/>
          </a:bodyPr>
          <a:lstStyle>
            <a:lvl1pPr marL="0" indent="0">
              <a:buNone/>
              <a:defRPr sz="213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报告时间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ṧľidê"/>
          <p:cNvSpPr/>
          <p:nvPr/>
        </p:nvSpPr>
        <p:spPr bwMode="auto">
          <a:xfrm rot="13500000">
            <a:off x="-930105" y="3969472"/>
            <a:ext cx="1860208" cy="1860208"/>
          </a:xfrm>
          <a:custGeom>
            <a:avLst/>
            <a:gdLst>
              <a:gd name="connsiteX0" fmla="*/ 0 w 2304255"/>
              <a:gd name="connsiteY0" fmla="*/ 0 h 2304255"/>
              <a:gd name="connsiteX1" fmla="*/ 2304255 w 2304255"/>
              <a:gd name="connsiteY1" fmla="*/ 2304255 h 2304255"/>
              <a:gd name="connsiteX2" fmla="*/ 0 w 2304255"/>
              <a:gd name="connsiteY2" fmla="*/ 2304255 h 2304255"/>
              <a:gd name="connsiteX3" fmla="*/ 0 w 2304255"/>
              <a:gd name="connsiteY3" fmla="*/ 0 h 23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255" h="2304255">
                <a:moveTo>
                  <a:pt x="0" y="0"/>
                </a:moveTo>
                <a:lnTo>
                  <a:pt x="2304255" y="2304255"/>
                </a:lnTo>
                <a:lnTo>
                  <a:pt x="0" y="2304255"/>
                </a:lnTo>
                <a:lnTo>
                  <a:pt x="0" y="0"/>
                </a:lnTo>
                <a:close/>
              </a:path>
            </a:pathLst>
          </a:custGeom>
          <a:solidFill>
            <a:srgbClr val="60CBAC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ïşľíḓe"/>
          <p:cNvSpPr/>
          <p:nvPr/>
        </p:nvSpPr>
        <p:spPr bwMode="auto">
          <a:xfrm rot="2700000">
            <a:off x="-930109" y="1051361"/>
            <a:ext cx="1860208" cy="1860208"/>
          </a:xfrm>
          <a:custGeom>
            <a:avLst/>
            <a:gdLst>
              <a:gd name="connsiteX0" fmla="*/ 2304256 w 2304256"/>
              <a:gd name="connsiteY0" fmla="*/ 0 h 2304256"/>
              <a:gd name="connsiteX1" fmla="*/ 2304256 w 2304256"/>
              <a:gd name="connsiteY1" fmla="*/ 2304256 h 2304256"/>
              <a:gd name="connsiteX2" fmla="*/ 2304255 w 2304256"/>
              <a:gd name="connsiteY2" fmla="*/ 2304256 h 2304256"/>
              <a:gd name="connsiteX3" fmla="*/ 0 w 2304256"/>
              <a:gd name="connsiteY3" fmla="*/ 1 h 2304256"/>
              <a:gd name="connsiteX4" fmla="*/ 0 w 2304256"/>
              <a:gd name="connsiteY4" fmla="*/ 0 h 2304256"/>
              <a:gd name="connsiteX5" fmla="*/ 2304256 w 2304256"/>
              <a:gd name="connsiteY5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256" h="2304256">
                <a:moveTo>
                  <a:pt x="2304256" y="0"/>
                </a:moveTo>
                <a:lnTo>
                  <a:pt x="2304256" y="2304256"/>
                </a:lnTo>
                <a:lnTo>
                  <a:pt x="2304255" y="2304256"/>
                </a:lnTo>
                <a:lnTo>
                  <a:pt x="0" y="1"/>
                </a:lnTo>
                <a:lnTo>
                  <a:pt x="0" y="0"/>
                </a:lnTo>
                <a:lnTo>
                  <a:pt x="2304256" y="0"/>
                </a:lnTo>
                <a:close/>
              </a:path>
            </a:pathLst>
          </a:custGeom>
          <a:solidFill>
            <a:srgbClr val="278EB4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8" name="iŝļiďè"/>
          <p:cNvSpPr/>
          <p:nvPr/>
        </p:nvSpPr>
        <p:spPr bwMode="auto">
          <a:xfrm rot="5400000">
            <a:off x="-780265" y="2648735"/>
            <a:ext cx="3121063" cy="1560531"/>
          </a:xfrm>
          <a:custGeom>
            <a:avLst/>
            <a:gdLst>
              <a:gd name="connsiteX0" fmla="*/ 2367656 w 4735313"/>
              <a:gd name="connsiteY0" fmla="*/ 0 h 2367656"/>
              <a:gd name="connsiteX1" fmla="*/ 4735313 w 4735313"/>
              <a:gd name="connsiteY1" fmla="*/ 2367656 h 2367656"/>
              <a:gd name="connsiteX2" fmla="*/ 3847062 w 4735313"/>
              <a:gd name="connsiteY2" fmla="*/ 2367656 h 2367656"/>
              <a:gd name="connsiteX3" fmla="*/ 2367656 w 4735313"/>
              <a:gd name="connsiteY3" fmla="*/ 888250 h 2367656"/>
              <a:gd name="connsiteX4" fmla="*/ 888250 w 4735313"/>
              <a:gd name="connsiteY4" fmla="*/ 2367656 h 2367656"/>
              <a:gd name="connsiteX5" fmla="*/ 0 w 4735313"/>
              <a:gd name="connsiteY5" fmla="*/ 2367656 h 2367656"/>
              <a:gd name="connsiteX6" fmla="*/ 2367656 w 4735313"/>
              <a:gd name="connsiteY6" fmla="*/ 0 h 236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5313" h="2367656">
                <a:moveTo>
                  <a:pt x="2367656" y="0"/>
                </a:moveTo>
                <a:lnTo>
                  <a:pt x="4735313" y="2367656"/>
                </a:lnTo>
                <a:lnTo>
                  <a:pt x="3847062" y="2367656"/>
                </a:lnTo>
                <a:lnTo>
                  <a:pt x="2367656" y="888250"/>
                </a:lnTo>
                <a:lnTo>
                  <a:pt x="888250" y="2367656"/>
                </a:lnTo>
                <a:lnTo>
                  <a:pt x="0" y="2367656"/>
                </a:lnTo>
                <a:lnTo>
                  <a:pt x="2367656" y="0"/>
                </a:lnTo>
                <a:close/>
              </a:path>
            </a:pathLst>
          </a:custGeom>
          <a:solidFill>
            <a:srgbClr val="88C9EE">
              <a:alpha val="77000"/>
            </a:srgb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9" name="îṥḻiḑé"/>
          <p:cNvSpPr/>
          <p:nvPr/>
        </p:nvSpPr>
        <p:spPr>
          <a:xfrm>
            <a:off x="2539180" y="2967336"/>
            <a:ext cx="2028335" cy="923329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 algn="r"/>
            <a:r>
              <a:rPr lang="zh-CN" altLang="en-US" sz="7200" b="1" spc="400" dirty="0">
                <a:solidFill>
                  <a:srgbClr val="278E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7200" b="1" spc="400" dirty="0">
              <a:solidFill>
                <a:srgbClr val="278E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iṣḻïḓè"/>
          <p:cNvSpPr/>
          <p:nvPr/>
        </p:nvSpPr>
        <p:spPr>
          <a:xfrm>
            <a:off x="2843981" y="3811840"/>
            <a:ext cx="1524001" cy="328361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en-US" altLang="zh-CN" sz="2400" b="1" spc="400" dirty="0">
                <a:solidFill>
                  <a:srgbClr val="7E87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400" b="1" spc="400" dirty="0">
              <a:solidFill>
                <a:srgbClr val="7E87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5486399" y="1092200"/>
            <a:ext cx="6095999" cy="4978400"/>
          </a:xfrm>
        </p:spPr>
        <p:txBody>
          <a:bodyPr/>
          <a:lstStyle>
            <a:lvl1pPr marL="609600" indent="-609600">
              <a:buClr>
                <a:srgbClr val="278EB4"/>
              </a:buClr>
              <a:buFont typeface="+mj-lt"/>
              <a:buAutoNum type="arabicPeriod"/>
              <a:defRPr/>
            </a:lvl1pPr>
            <a:lvl2pPr marL="1066800" indent="-457200">
              <a:buClr>
                <a:srgbClr val="278EB4"/>
              </a:buClr>
              <a:buFont typeface="+mj-lt"/>
              <a:buAutoNum type="arabicPeriod"/>
              <a:defRPr/>
            </a:lvl2pPr>
            <a:lvl3pPr marL="15240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3pPr>
            <a:lvl4pPr marL="21336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4pPr>
            <a:lvl5pPr marL="2743200" indent="-304800">
              <a:buClr>
                <a:srgbClr val="278EB4"/>
              </a:buClr>
              <a:buFont typeface="Wingdings" panose="05000000000000000000" pitchFamily="2" charset="2"/>
              <a:buChar char="u"/>
              <a:defRPr/>
            </a:lvl5pPr>
          </a:lstStyle>
          <a:p>
            <a:pPr lvl="0"/>
            <a:r>
              <a:rPr lang="zh-CN" altLang="en-US" dirty="0"/>
              <a:t>标题一</a:t>
            </a:r>
            <a:endParaRPr lang="zh-CN" altLang="en-US" dirty="0"/>
          </a:p>
          <a:p>
            <a:pPr lvl="1"/>
            <a:r>
              <a:rPr lang="zh-CN" altLang="en-US" dirty="0"/>
              <a:t>副标题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标题二</a:t>
            </a:r>
            <a:endParaRPr lang="en-US" altLang="zh-CN" dirty="0"/>
          </a:p>
          <a:p>
            <a:pPr lvl="1"/>
            <a:r>
              <a:rPr lang="zh-CN" altLang="en-US" dirty="0"/>
              <a:t>副标题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0" y="450850"/>
            <a:ext cx="668338" cy="277813"/>
          </a:xfrm>
          <a:prstGeom prst="rect">
            <a:avLst/>
          </a:prstGeom>
          <a:gradFill>
            <a:gsLst>
              <a:gs pos="100000">
                <a:srgbClr val="559E83"/>
              </a:gs>
              <a:gs pos="0">
                <a:srgbClr val="0087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5" name="幻灯片编号占位符 5"/>
          <p:cNvSpPr txBox="1"/>
          <p:nvPr userDrawn="1"/>
        </p:nvSpPr>
        <p:spPr>
          <a:xfrm>
            <a:off x="39688" y="403225"/>
            <a:ext cx="477837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C7D8A27-05E2-3441-8686-E8B08AFA3200}" type="slidenum">
              <a:rPr kumimoji="1" lang="zh-CN" altLang="en-US" sz="1400" b="1" smtClean="0">
                <a:solidFill>
                  <a:schemeClr val="bg1">
                    <a:lumMod val="95000"/>
                  </a:schemeClr>
                </a:solidFill>
              </a:rPr>
            </a:fld>
            <a:endParaRPr kumimoji="1" lang="zh-CN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8" descr="天泽智云log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4325" y="6221413"/>
            <a:ext cx="156051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757822"/>
          </a:xfrm>
        </p:spPr>
        <p:txBody>
          <a:bodyPr>
            <a:normAutofit/>
          </a:bodyPr>
          <a:lstStyle>
            <a:lvl1pPr>
              <a:defRPr sz="2800" b="0">
                <a:solidFill>
                  <a:srgbClr val="4491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3980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.AppleSystemUIFont" charset="-120"/>
              <a:buChar char="-"/>
              <a:defRPr sz="20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542002" y="6329918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new_ims_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9368" y="6346826"/>
            <a:ext cx="234103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5" r="61678" b="27170"/>
          <a:stretch>
            <a:fillRect/>
          </a:stretch>
        </p:blipFill>
        <p:spPr bwMode="auto">
          <a:xfrm>
            <a:off x="0" y="6413500"/>
            <a:ext cx="96520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5"/>
          <p:cNvSpPr txBox="1"/>
          <p:nvPr userDrawn="1"/>
        </p:nvSpPr>
        <p:spPr>
          <a:xfrm>
            <a:off x="6807200" y="6561139"/>
            <a:ext cx="2844800" cy="168275"/>
          </a:xfrm>
          <a:prstGeom prst="rect">
            <a:avLst/>
          </a:prstGeom>
        </p:spPr>
        <p:txBody>
          <a:bodyPr anchor="ctr"/>
          <a:lstStyle>
            <a:lvl1pPr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636F0DA-B09E-49E1-8F83-8B461E5F8727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9" descr="header_pre.png"/>
          <p:cNvPicPr>
            <a:picLocks noChangeAspect="1"/>
          </p:cNvPicPr>
          <p:nvPr userDrawn="1"/>
        </p:nvPicPr>
        <p:blipFill>
          <a:blip r:embed="rId4" cstate="print">
            <a:lum bright="2000"/>
          </a:blip>
          <a:srcRect l="39207" t="24731" r="32819" b="30269"/>
          <a:stretch>
            <a:fillRect/>
          </a:stretch>
        </p:blipFill>
        <p:spPr bwMode="auto">
          <a:xfrm>
            <a:off x="0" y="92076"/>
            <a:ext cx="32512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9600" y="762001"/>
            <a:ext cx="10972800" cy="5364163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Arial Black" panose="020B0A04020102020204" pitchFamily="34" charset="0"/>
              <a:buChar char="►"/>
              <a:def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4675" indent="-346075" algn="l" defTabSz="914400" rtl="0" eaLnBrk="1" latinLnBrk="0" hangingPunct="1">
              <a:spcBef>
                <a:spcPct val="20000"/>
              </a:spcBef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4675" indent="-346075" algn="l" defTabSz="914400" rtl="0" eaLnBrk="1" latinLnBrk="0" hangingPunct="1">
              <a:spcBef>
                <a:spcPct val="20000"/>
              </a:spcBef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346075" algn="l" defTabSz="914400" rtl="0" eaLnBrk="1" latinLnBrk="0" hangingPunct="1">
              <a:spcBef>
                <a:spcPct val="20000"/>
              </a:spcBef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74675" indent="-346075" algn="l" defTabSz="914400" rtl="0" eaLnBrk="1" latinLnBrk="0" hangingPunct="1">
              <a:spcBef>
                <a:spcPct val="20000"/>
              </a:spcBef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504336" y="114864"/>
            <a:ext cx="10281264" cy="411162"/>
          </a:xfrm>
        </p:spPr>
        <p:txBody>
          <a:bodyPr rtlCol="0">
            <a:normAutofit/>
          </a:bodyPr>
          <a:lstStyle>
            <a:lvl1pPr algn="l"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10" name="Picture 9" descr="University of Cincinnati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752427" y="6507480"/>
            <a:ext cx="964916" cy="3048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488668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IMS Training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C2F56-E023-4EED-A591-A08D7782A1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2.tiff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2209" y="2041778"/>
            <a:ext cx="10654748" cy="18288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Adaptive Motor Monitoring System Based on Machine Learning Batch Training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9970" y="180909"/>
            <a:ext cx="1055511" cy="716705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1455286" y="857902"/>
            <a:ext cx="9043558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65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Design</a:t>
            </a:r>
            <a:r>
              <a:rPr lang="zh-CN" altLang="en-US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Review</a:t>
            </a:r>
            <a:r>
              <a:rPr lang="zh-CN" altLang="en-US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#4</a:t>
            </a:r>
            <a:endParaRPr lang="zh-CN" altLang="en-US" sz="3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0610" y="3988435"/>
            <a:ext cx="3713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Company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Sponsor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 err="1"/>
              <a:t>CyberInsight</a:t>
            </a:r>
            <a:endParaRPr lang="en-US" altLang="zh-CN" dirty="0"/>
          </a:p>
          <a:p>
            <a:r>
              <a:rPr lang="en-US" altLang="zh-CN" b="1" dirty="0"/>
              <a:t>Company</a:t>
            </a:r>
            <a:r>
              <a:rPr lang="zh-CN" altLang="en-US" b="1" dirty="0"/>
              <a:t> </a:t>
            </a:r>
            <a:r>
              <a:rPr lang="en-US" altLang="zh-CN" b="1" dirty="0"/>
              <a:t>Mentor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Fang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altLang="zh-CN" dirty="0"/>
          </a:p>
          <a:p>
            <a:r>
              <a:rPr lang="zh-CN" altLang="en-US" dirty="0"/>
              <a:t>                              </a:t>
            </a:r>
            <a:r>
              <a:rPr lang="en-US" altLang="zh-CN" dirty="0" err="1"/>
              <a:t>Wentao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20610" y="5358765"/>
            <a:ext cx="3976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Project Instructor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Prof.</a:t>
            </a:r>
            <a:r>
              <a:rPr kumimoji="1" lang="zh-CN" altLang="en-US" dirty="0"/>
              <a:t> </a:t>
            </a:r>
            <a:r>
              <a:rPr kumimoji="1" lang="en-US" altLang="zh-CN" dirty="0"/>
              <a:t>Ma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Chengbin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8200" y="3988435"/>
            <a:ext cx="2985135" cy="2127250"/>
          </a:xfrm>
        </p:spPr>
        <p:txBody>
          <a:bodyPr>
            <a:normAutofit/>
          </a:bodyPr>
          <a:lstStyle/>
          <a:p>
            <a:r>
              <a:rPr kumimoji="1" lang="en-US" altLang="zh-CN" sz="1800" b="1" dirty="0">
                <a:solidFill>
                  <a:schemeClr val="tx1"/>
                </a:solidFill>
              </a:rPr>
              <a:t>Team</a:t>
            </a:r>
            <a:r>
              <a:rPr kumimoji="1" lang="zh-CN" altLang="en-US" sz="1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1" dirty="0">
                <a:solidFill>
                  <a:schemeClr val="tx1"/>
                </a:solidFill>
              </a:rPr>
              <a:t>17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endParaRPr kumimoji="1" lang="en-US" altLang="zh-CN" sz="1800" dirty="0">
              <a:solidFill>
                <a:schemeClr val="tx1"/>
              </a:solidFill>
            </a:endParaRPr>
          </a:p>
          <a:p>
            <a:r>
              <a:rPr kumimoji="1" lang="en-US" altLang="zh-CN" sz="1800" b="1" dirty="0">
                <a:solidFill>
                  <a:schemeClr val="tx1"/>
                </a:solidFill>
              </a:rPr>
              <a:t>Group</a:t>
            </a:r>
            <a:r>
              <a:rPr kumimoji="1" lang="zh-CN" altLang="en-US" sz="1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1" dirty="0">
                <a:solidFill>
                  <a:schemeClr val="tx1"/>
                </a:solidFill>
              </a:rPr>
              <a:t>Member: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  <a:sym typeface="+mn-ea"/>
              </a:rPr>
              <a:t>Zhang</a:t>
            </a:r>
            <a:r>
              <a:rPr kumimoji="1" lang="zh-CN" altLang="en-US" sz="1800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sym typeface="+mn-ea"/>
              </a:rPr>
              <a:t>Ting;</a:t>
            </a:r>
            <a:r>
              <a:rPr kumimoji="1" lang="en-US" altLang="zh-CN" sz="1800" dirty="0">
                <a:solidFill>
                  <a:schemeClr val="tx1"/>
                </a:solidFill>
              </a:rPr>
              <a:t>Cheng</a:t>
            </a:r>
            <a:r>
              <a:rPr kumimoji="1" lang="zh-CN" altLang="en-US" sz="1800" dirty="0">
                <a:solidFill>
                  <a:schemeClr val="tx1"/>
                </a:solidFill>
              </a:rPr>
              <a:t> </a:t>
            </a:r>
            <a:r>
              <a:rPr kumimoji="1" lang="en-US" altLang="zh-CN" sz="1800" dirty="0" err="1">
                <a:solidFill>
                  <a:schemeClr val="tx1"/>
                </a:solidFill>
              </a:rPr>
              <a:t>Yiwei</a:t>
            </a:r>
            <a:r>
              <a:rPr kumimoji="1" lang="en-US" altLang="zh-CN" sz="1800" dirty="0">
                <a:solidFill>
                  <a:schemeClr val="tx1"/>
                </a:solidFill>
              </a:rPr>
              <a:t>;</a:t>
            </a:r>
            <a:r>
              <a:rPr kumimoji="1" lang="zh-CN" altLang="en-US" sz="1800" dirty="0">
                <a:solidFill>
                  <a:schemeClr val="tx1"/>
                </a:solidFill>
              </a:rPr>
              <a:t> </a:t>
            </a:r>
            <a:endParaRPr kumimoji="1" lang="zh-CN" altLang="en-US" sz="1800" dirty="0">
              <a:solidFill>
                <a:schemeClr val="tx1"/>
              </a:solidFill>
            </a:endParaRPr>
          </a:p>
          <a:p>
            <a:r>
              <a:rPr kumimoji="1" lang="en-US" altLang="zh-CN" sz="1800" dirty="0">
                <a:solidFill>
                  <a:schemeClr val="tx1"/>
                </a:solidFill>
              </a:rPr>
              <a:t>Zhou</a:t>
            </a:r>
            <a:r>
              <a:rPr kumimoji="1" lang="zh-CN" altLang="en-US" sz="1800" dirty="0">
                <a:solidFill>
                  <a:schemeClr val="tx1"/>
                </a:solidFill>
              </a:rPr>
              <a:t> </a:t>
            </a:r>
            <a:r>
              <a:rPr kumimoji="1" lang="en-US" altLang="zh-CN" sz="1800" dirty="0" err="1">
                <a:solidFill>
                  <a:schemeClr val="tx1"/>
                </a:solidFill>
              </a:rPr>
              <a:t>Chenxin</a:t>
            </a:r>
            <a:r>
              <a:rPr kumimoji="1" lang="en-US" altLang="zh-CN" sz="1800" dirty="0">
                <a:solidFill>
                  <a:schemeClr val="tx1"/>
                </a:solidFill>
              </a:rPr>
              <a:t>;Zhu</a:t>
            </a:r>
            <a:r>
              <a:rPr kumimoji="1" lang="zh-CN" altLang="en-US" sz="1800" dirty="0">
                <a:solidFill>
                  <a:schemeClr val="tx1"/>
                </a:solidFill>
              </a:rPr>
              <a:t> </a:t>
            </a:r>
            <a:r>
              <a:rPr kumimoji="1" lang="en-US" altLang="zh-CN" sz="1800" dirty="0" err="1">
                <a:solidFill>
                  <a:schemeClr val="tx1"/>
                </a:solidFill>
              </a:rPr>
              <a:t>Junru</a:t>
            </a:r>
            <a:r>
              <a:rPr kumimoji="1" lang="en-US" altLang="zh-CN" sz="1800" dirty="0">
                <a:solidFill>
                  <a:schemeClr val="tx1"/>
                </a:solidFill>
              </a:rPr>
              <a:t>;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 UI services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graphicFrame>
        <p:nvGraphicFramePr>
          <p:cNvPr id="6" name="内容占位符 3"/>
          <p:cNvGraphicFramePr/>
          <p:nvPr/>
        </p:nvGraphicFramePr>
        <p:xfrm>
          <a:off x="935711" y="1705080"/>
          <a:ext cx="8595370" cy="3437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548"/>
                <a:gridCol w="2146852"/>
                <a:gridCol w="1879057"/>
                <a:gridCol w="1610913"/>
              </a:tblGrid>
              <a:tr h="781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Design Criteria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Weighing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Factor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Flask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Django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Simplicity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Memory &amp; CPU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cost 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Flexibility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25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Score</a:t>
                      </a:r>
                      <a:endParaRPr lang="zh-CN" altLang="en-US" sz="24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8.4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6.4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056244" y="1705080"/>
            <a:ext cx="1843985" cy="3437177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5076" y="5385036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Table4.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Selection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UI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services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5717" y="912920"/>
          <a:ext cx="11623195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35"/>
                <a:gridCol w="3824068"/>
                <a:gridCol w="4736592"/>
              </a:tblGrid>
              <a:tr h="79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Categories of Concept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Advantage(with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highest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weighting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factor)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Corresponding Engineering Specification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74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Raspberry PI</a:t>
                      </a:r>
                      <a:endParaRPr lang="zh-CN" altLang="en-US" sz="20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Computational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power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Rate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50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datum/s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l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Response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time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&lt;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200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15536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SOM+MQE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[5]</a:t>
                      </a:r>
                      <a:endParaRPr lang="zh-CN" altLang="en-US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     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Adaptivity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     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Speed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     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Accuracy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system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detect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health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condition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for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more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than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one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motor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Rate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50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datum/s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l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Accuracy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95%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1846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Flask</a:t>
                      </a:r>
                      <a:endParaRPr lang="zh-CN" altLang="en-US" sz="20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       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Flexibility</a:t>
                      </a:r>
                      <a:endParaRPr lang="zh-CN" altLang="en-US" sz="20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Supported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Operations: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Train,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Stop,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Retrain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Show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real-time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process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         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2.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detected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health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score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         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3.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historical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data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zh-CN" altLang="en-US" sz="20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400800"/>
            <a:ext cx="1435100" cy="519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0309" y="6123801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5:Final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757822"/>
          </a:xfrm>
        </p:spPr>
        <p:txBody>
          <a:bodyPr/>
          <a:lstStyle/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6328" y="2034553"/>
            <a:ext cx="2083651" cy="47956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industrial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88793" y="2012899"/>
            <a:ext cx="1794435" cy="575672"/>
          </a:xfrm>
          <a:prstGeom prst="rect">
            <a:avLst/>
          </a:prstGeom>
          <a:noFill/>
          <a:ln w="12700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Acquisition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(DAQ)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1" name="直线箭头连接符 10"/>
          <p:cNvCxnSpPr>
            <a:stCxn id="39" idx="3"/>
          </p:cNvCxnSpPr>
          <p:nvPr/>
        </p:nvCxnSpPr>
        <p:spPr>
          <a:xfrm>
            <a:off x="8475658" y="2233680"/>
            <a:ext cx="1160711" cy="24955"/>
          </a:xfrm>
          <a:prstGeom prst="straightConnector1">
            <a:avLst/>
          </a:prstGeom>
          <a:ln w="28575">
            <a:solidFill>
              <a:srgbClr val="5690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228810" y="4243045"/>
            <a:ext cx="1681173" cy="915729"/>
          </a:xfrm>
          <a:prstGeom prst="rect">
            <a:avLst/>
          </a:prstGeom>
          <a:solidFill>
            <a:srgbClr val="5690B2">
              <a:alpha val="25098"/>
            </a:srgbClr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93734" y="4092033"/>
            <a:ext cx="2163847" cy="972700"/>
          </a:xfrm>
          <a:prstGeom prst="rect">
            <a:avLst/>
          </a:prstGeom>
          <a:solidFill>
            <a:srgbClr val="5690B2">
              <a:alpha val="25098"/>
            </a:srgbClr>
          </a:solidFill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Flask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84448" y="2024599"/>
            <a:ext cx="1691210" cy="418161"/>
          </a:xfrm>
          <a:prstGeom prst="rect">
            <a:avLst/>
          </a:prstGeom>
          <a:solidFill>
            <a:srgbClr val="5690B2">
              <a:alpha val="25098"/>
            </a:srgbClr>
          </a:solidFill>
          <a:ln w="12700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Raspberry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636369" y="2019870"/>
            <a:ext cx="1136170" cy="47956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UI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2" name="直线箭头连接符 41"/>
          <p:cNvCxnSpPr>
            <a:stCxn id="25" idx="3"/>
            <a:endCxn id="27" idx="1"/>
          </p:cNvCxnSpPr>
          <p:nvPr/>
        </p:nvCxnSpPr>
        <p:spPr>
          <a:xfrm>
            <a:off x="2169979" y="2274335"/>
            <a:ext cx="2318814" cy="2640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5115" y="6093027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Morphological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直线箭头连接符 39"/>
          <p:cNvCxnSpPr/>
          <p:nvPr/>
        </p:nvCxnSpPr>
        <p:spPr>
          <a:xfrm>
            <a:off x="6293125" y="2260171"/>
            <a:ext cx="475603" cy="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921775" y="3274668"/>
            <a:ext cx="6773083" cy="232259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29334" y="3318768"/>
            <a:ext cx="1722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005757" y="3713752"/>
            <a:ext cx="4105832" cy="1679816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37687" y="3722701"/>
            <a:ext cx="41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Batch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7070362" y="2442760"/>
            <a:ext cx="0" cy="798034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308014" y="1433859"/>
            <a:ext cx="4659042" cy="1327347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67617" y="1507286"/>
            <a:ext cx="44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System: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edge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199888" y="1536463"/>
            <a:ext cx="2147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Vibration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x,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axis ,Rotation Speed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273541" y="4267858"/>
            <a:ext cx="1681173" cy="915729"/>
          </a:xfrm>
          <a:prstGeom prst="rect">
            <a:avLst/>
          </a:prstGeom>
          <a:solidFill>
            <a:srgbClr val="5690B2">
              <a:alpha val="25098"/>
            </a:srgbClr>
          </a:solidFill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MQE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035"/>
            <a:ext cx="12192000" cy="6007481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067515" y="6245427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Final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3181" y="1733549"/>
            <a:ext cx="5232689" cy="3494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1212" y="5335566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Test Box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815588" y="5227982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DAQ</a:t>
            </a:r>
            <a:endParaRPr kumimoji="1"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0544" y="1164134"/>
            <a:ext cx="50211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Edge Computing Box:</a:t>
            </a:r>
            <a:endParaRPr kumimoji="1" lang="en-US" altLang="zh-CN" sz="2800" b="1" dirty="0"/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kumimoji="1" lang="en-US" altLang="zh-CN" sz="2800" b="1" dirty="0"/>
              <a:t>Data Acquisition(DAQ)</a:t>
            </a:r>
            <a:r>
              <a:rPr kumimoji="1" lang="en-US" altLang="zh-CN" sz="2800" dirty="0"/>
              <a:t>: </a:t>
            </a:r>
            <a:endParaRPr kumimoji="1" lang="en-US" altLang="zh-CN" sz="2800" dirty="0"/>
          </a:p>
          <a:p>
            <a:pPr>
              <a:buSzPct val="50000"/>
            </a:pPr>
            <a:r>
              <a:rPr kumimoji="1" lang="en-US" altLang="zh-CN" sz="2800" dirty="0"/>
              <a:t>	Data collection tool</a:t>
            </a:r>
            <a:endParaRPr kumimoji="1" lang="en-US" altLang="zh-CN" sz="2800" dirty="0"/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kumimoji="1" lang="en-US" altLang="zh-CN" sz="2800" b="1" dirty="0"/>
              <a:t>Raspberry Pi: </a:t>
            </a:r>
            <a:endParaRPr kumimoji="1" lang="en-US" altLang="zh-CN" sz="2800" b="1" dirty="0"/>
          </a:p>
          <a:p>
            <a:pPr lvl="2">
              <a:buSzPct val="50000"/>
            </a:pPr>
            <a:r>
              <a:rPr kumimoji="1" lang="en-US" altLang="zh-CN" sz="2800" dirty="0"/>
              <a:t>Edge calculation with batch training motor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monitoring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algorithm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services</a:t>
            </a:r>
            <a:endParaRPr kumimoji="1" lang="en-US" altLang="zh-CN" sz="2800" dirty="0"/>
          </a:p>
          <a:p>
            <a:r>
              <a:rPr kumimoji="1" lang="en-US" altLang="zh-CN" sz="2800" b="1" dirty="0"/>
              <a:t>Test Box</a:t>
            </a:r>
            <a:r>
              <a:rPr kumimoji="1" lang="en-US" altLang="zh-CN" sz="2800" dirty="0"/>
              <a:t>: </a:t>
            </a:r>
            <a:endParaRPr kumimoji="1" lang="en-US" altLang="zh-CN" sz="2800" dirty="0"/>
          </a:p>
          <a:p>
            <a:r>
              <a:rPr kumimoji="1" lang="en-US" altLang="zh-CN" sz="2800" dirty="0"/>
              <a:t>Two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motors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inside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can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simulate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different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conditions</a:t>
            </a:r>
            <a:endParaRPr kumimoji="1" lang="en-US" altLang="zh-CN" sz="2800" dirty="0"/>
          </a:p>
          <a:p>
            <a:pPr lvl="2">
              <a:buSzPct val="50000"/>
            </a:pPr>
            <a:endParaRPr kumimoji="1" lang="en-US" altLang="zh-CN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783181" y="5759090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4425" y="1387648"/>
            <a:ext cx="5813311" cy="31369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1315698" cy="7578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Description: 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monitoring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4198" y="1527179"/>
            <a:ext cx="70601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Algorithm: Self-Organizing Map</a:t>
            </a:r>
            <a:r>
              <a:rPr kumimoji="1" lang="en-US" altLang="zh-CN" sz="12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[5]</a:t>
            </a:r>
            <a:endParaRPr kumimoji="1" lang="en-US" altLang="zh-CN" sz="12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Create low-dimensional views of high-dimensional data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Input:</a:t>
            </a:r>
            <a:r>
              <a:rPr kumimoji="1" lang="zh-CN" altLang="en-US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buSzPct val="50000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Vibration</a:t>
            </a:r>
            <a:r>
              <a:rPr kumimoji="1" lang="zh-CN" altLang="en-US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</a:t>
            </a:r>
            <a:r>
              <a:rPr kumimoji="1" lang="zh-CN" altLang="en-US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x,</a:t>
            </a:r>
            <a:r>
              <a:rPr kumimoji="1" lang="zh-CN" altLang="en-US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</a:t>
            </a:r>
            <a:r>
              <a:rPr kumimoji="1" lang="zh-CN" altLang="en-US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axis + Rotation speed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Output: 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buSzPct val="50000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reduced dimension of input data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4198" y="4686451"/>
            <a:ext cx="89468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2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Test Statistic: Matching Quantization Estimation(MQE)</a:t>
            </a:r>
            <a:r>
              <a:rPr kumimoji="1" lang="zh-CN" altLang="en-US" sz="2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2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[5] </a:t>
            </a:r>
            <a:endParaRPr kumimoji="1" lang="en-US" altLang="zh-CN" sz="12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SzPct val="50000"/>
              <a:buFont typeface="Wingdings" panose="05000000000000000000" pitchFamily="2" charset="2"/>
              <a:buChar char="l"/>
            </a:pPr>
            <a:r>
              <a:rPr lang="en-US" altLang="zh-CN" sz="2800" dirty="0"/>
              <a:t>Do classifications</a:t>
            </a:r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9883" y="4686451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Organizing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Map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Description: Web UI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1" y="1338845"/>
            <a:ext cx="9350538" cy="47434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86950" y="1348175"/>
            <a:ext cx="5064665" cy="2419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06073" y="1348175"/>
            <a:ext cx="2493187" cy="241962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44048" y="3857991"/>
            <a:ext cx="7703903" cy="203481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186950" y="817357"/>
            <a:ext cx="297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 Process</a:t>
            </a:r>
            <a:endParaRPr kumimoji="1" lang="zh-CN" alt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51615" y="847268"/>
            <a:ext cx="231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Health Score</a:t>
            </a:r>
            <a:endParaRPr kumimoji="1" lang="zh-CN" alt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3586" y="3857991"/>
            <a:ext cx="713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Real-Time Data</a:t>
            </a:r>
            <a:r>
              <a:rPr kumimoji="1"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 </a:t>
            </a:r>
            <a:r>
              <a:rPr kumimoji="1"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Current MQE value + Threshold</a:t>
            </a:r>
            <a:endParaRPr kumimoji="1" lang="zh-CN" alt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6181815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UI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Prototype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1107"/>
            <a:ext cx="10515600" cy="757822"/>
          </a:xfrm>
        </p:spPr>
        <p:txBody>
          <a:bodyPr/>
          <a:lstStyle/>
          <a:p>
            <a:r>
              <a:rPr kumimoji="1" lang="en-US" altLang="zh-CN" dirty="0"/>
              <a:t>Prototype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 Analysis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AutoShape 2" descr="\displaystyle {\frac {FP}{N}}={\frac {FP}{FP+TN}}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200" y="1018929"/>
          <a:ext cx="10515602" cy="5198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1833"/>
                <a:gridCol w="2728881"/>
                <a:gridCol w="5104888"/>
              </a:tblGrid>
              <a:tr h="56684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Engineering Specifications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Corresponding Parameter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Parameter</a:t>
                      </a:r>
                      <a:r>
                        <a:rPr lang="en-US" altLang="zh-CN" sz="1800" b="1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Analysis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084191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 Rate: </a:t>
                      </a:r>
                      <a:endParaRPr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&gt; </a:t>
                      </a:r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50 datum/s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 Rate</a:t>
                      </a:r>
                      <a:endParaRPr lang="zh-CN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 rate per channel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</a:t>
                      </a:r>
                      <a:r>
                        <a:rPr kumimoji="1" lang="en-US" altLang="zh-CN" sz="18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100*RPM/60 </a:t>
                      </a:r>
                      <a:endParaRPr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</a:t>
                      </a:r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1.6~8.3kHz </a:t>
                      </a:r>
                      <a:endParaRPr kumimoji="1" lang="en-US" altLang="zh-CN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466484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 Accuracy:</a:t>
                      </a:r>
                      <a:endParaRPr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r>
                        <a:rPr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&gt; 95%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False Positive Rate</a:t>
                      </a:r>
                      <a:endParaRPr lang="zh-CN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False Positive Rate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</a:t>
                      </a:r>
                      <a:r>
                        <a:rPr kumimoji="1" lang="en-US" altLang="zh-CN" sz="18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False </a:t>
                      </a: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Positive/Total Sample Number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False Positive/(False Positive + True Negative)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98/100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98%</a:t>
                      </a:r>
                      <a:endParaRPr kumimoji="1" lang="en-US" altLang="zh-CN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endParaRPr lang="zh-CN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466484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Response Time: </a:t>
                      </a:r>
                      <a:endParaRPr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&lt;</a:t>
                      </a:r>
                      <a:r>
                        <a:rPr lang="en-US" altLang="zh-CN" sz="18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800" b="1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800ms with 0 loss</a:t>
                      </a:r>
                      <a:endParaRPr lang="zh-CN" altLang="en-US" sz="18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Response Time</a:t>
                      </a:r>
                      <a:endParaRPr lang="zh-CN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Response Time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Data Collecting Time + Processing</a:t>
                      </a:r>
                      <a:r>
                        <a:rPr kumimoji="1" lang="en-US" altLang="zh-CN" sz="18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Time 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 + Communication Time 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200 </a:t>
                      </a:r>
                      <a:r>
                        <a:rPr kumimoji="1" lang="en-US" altLang="zh-CN" sz="18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</a:t>
                      </a: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+100 </a:t>
                      </a:r>
                      <a:r>
                        <a:rPr kumimoji="1" lang="en-US" altLang="zh-CN" sz="18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</a:t>
                      </a: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+200 </a:t>
                      </a:r>
                      <a:r>
                        <a:rPr kumimoji="1" lang="en-US" altLang="zh-CN" sz="18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</a:t>
                      </a: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kumimoji="1" lang="en-US" altLang="zh-CN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zh-CN" sz="18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= </a:t>
                      </a:r>
                      <a:r>
                        <a:rPr kumimoji="1" lang="en-US" altLang="zh-CN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500</a:t>
                      </a:r>
                      <a:r>
                        <a:rPr kumimoji="1" lang="en-US" altLang="zh-CN" sz="1800" b="1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kumimoji="1" lang="en-US" altLang="zh-CN" sz="1800" b="1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</a:t>
                      </a:r>
                      <a:endParaRPr kumimoji="1" lang="en-US" altLang="zh-CN" sz="1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endParaRPr lang="zh-CN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38200" y="6387143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Prototype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parameter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9659" y="992953"/>
          <a:ext cx="11292682" cy="52216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99682"/>
                <a:gridCol w="3581400"/>
                <a:gridCol w="3911600"/>
              </a:tblGrid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Customer</a:t>
                      </a:r>
                      <a:r>
                        <a:rPr lang="zh-CN" altLang="en-US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Need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Our Design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Notes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</a:tr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Efficiency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to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Achieved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92146" marR="5119" marT="5119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u="none" strike="noStrike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/>
                </a:tc>
              </a:tr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Adaptiv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ity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to different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Achieved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92146" marR="5119" marT="5119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Proved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in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video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/>
                </a:tc>
              </a:tr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High 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Achieved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92146" marR="5119" marT="511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</a:tr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Remote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control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Need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real-world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testing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92146" marR="5119" marT="511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Can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only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work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in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local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</a:tr>
              <a:tr h="870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Web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user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interface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Achieved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92146" marR="5119" marT="511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Proved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in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video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5119" marR="5119" marT="5119" marB="0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4724" y="6308542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7:Discussion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450145"/>
            <a:ext cx="9843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Health Monitoring System: Edge Batch Training Model</a:t>
            </a:r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Embed machine learning model, SOM to the edge end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Simulate results on the Web UI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sz="28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Our system is</a:t>
            </a:r>
            <a:endParaRPr kumimoji="1" lang="en-US" altLang="zh-CN" sz="28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Edge computing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Adaptive to different motors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High accuracy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Remote control</a:t>
            </a:r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kumimoji="1" lang="en-US" altLang="zh-CN" sz="28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62456" y="2952543"/>
            <a:ext cx="3111500" cy="167640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1"/>
          </p:nvPr>
        </p:nvSpPr>
        <p:spPr>
          <a:xfrm>
            <a:off x="3929935" y="948194"/>
            <a:ext cx="8518245" cy="438658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Customer Need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 Engineering Specifications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Concept Generation and Selection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Description of Final Design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Prototype Description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Parameter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Analysis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Discussion and 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64497" y="2495153"/>
            <a:ext cx="244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8087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kumimoji="1" lang="zh-CN" altLang="en-US" sz="3600" b="1" dirty="0">
              <a:solidFill>
                <a:srgbClr val="8087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6314"/>
            <a:ext cx="10515600" cy="75782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  <a:br>
              <a:rPr lang="en-US" altLang="zh-CN" dirty="0"/>
            </a:b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75" y="1044481"/>
            <a:ext cx="918291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[1]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Borah,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Samarjeet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Ranjit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Panigrahi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, and </a:t>
            </a:r>
            <a:r>
              <a:rPr lang="en-US" altLang="zh-CN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Anindita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Chakraborty. "An Enhanced Intrusion Detection System Based on Clustering." </a:t>
            </a:r>
            <a:r>
              <a:rPr lang="en-US" altLang="zh-CN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Progress in Advanced Computing and Intelligent Engineering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. Springer, Singapore, 2018. 37-45.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[2] </a:t>
            </a:r>
            <a:r>
              <a:rPr lang="en-US" altLang="zh-CN" dirty="0">
                <a:sym typeface="+mn-ea"/>
              </a:rPr>
              <a:t>Yao, </a:t>
            </a:r>
            <a:r>
              <a:rPr lang="en-US" altLang="zh-CN" dirty="0" err="1">
                <a:sym typeface="+mn-ea"/>
              </a:rPr>
              <a:t>Zhewei</a:t>
            </a:r>
            <a:r>
              <a:rPr lang="en-US" altLang="zh-CN" dirty="0">
                <a:sym typeface="+mn-ea"/>
              </a:rPr>
              <a:t>, et al. "Hessian-based Analysis of Large Batch Training and Robustness to Adversaries." </a:t>
            </a:r>
            <a:r>
              <a:rPr lang="en-US" altLang="zh-CN" i="1" dirty="0" err="1">
                <a:sym typeface="+mn-ea"/>
              </a:rPr>
              <a:t>arXiv</a:t>
            </a:r>
            <a:r>
              <a:rPr lang="en-US" altLang="zh-CN" i="1" dirty="0">
                <a:sym typeface="+mn-ea"/>
              </a:rPr>
              <a:t> preprint arXiv:1802.08241</a:t>
            </a:r>
            <a:r>
              <a:rPr lang="en-US" altLang="zh-CN" dirty="0">
                <a:sym typeface="+mn-ea"/>
              </a:rPr>
              <a:t> (2018).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[3] </a:t>
            </a:r>
            <a:r>
              <a:rPr lang="en-US" altLang="zh-CN" dirty="0">
                <a:sym typeface="+mn-ea"/>
              </a:rPr>
              <a:t>Robinson, Melvin D., et al. "Properties of a Batch Training Algorithm for Feedforward Networks." </a:t>
            </a:r>
            <a:r>
              <a:rPr lang="en-US" altLang="zh-CN" i="1" dirty="0">
                <a:sym typeface="+mn-ea"/>
              </a:rPr>
              <a:t>Neural Processing Letters</a:t>
            </a:r>
            <a:r>
              <a:rPr lang="en-US" altLang="zh-CN" dirty="0">
                <a:sym typeface="+mn-ea"/>
              </a:rPr>
              <a:t> 45.3 (2017): 841-854.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[4] </a:t>
            </a:r>
            <a:r>
              <a:rPr lang="en-US" altLang="zh-CN" dirty="0" err="1">
                <a:sym typeface="+mn-ea"/>
              </a:rPr>
              <a:t>Buczak</a:t>
            </a:r>
            <a:r>
              <a:rPr lang="en-US" altLang="zh-CN" dirty="0">
                <a:sym typeface="+mn-ea"/>
              </a:rPr>
              <a:t>, Anna L., and </a:t>
            </a:r>
            <a:r>
              <a:rPr lang="en-US" altLang="zh-CN" dirty="0" err="1">
                <a:sym typeface="+mn-ea"/>
              </a:rPr>
              <a:t>Erhan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Guven</a:t>
            </a:r>
            <a:r>
              <a:rPr lang="en-US" altLang="zh-CN" dirty="0">
                <a:sym typeface="+mn-ea"/>
              </a:rPr>
              <a:t>. "A survey of data mining and machine learning methods for cyber security intrusion detection." </a:t>
            </a:r>
            <a:r>
              <a:rPr lang="en-US" altLang="zh-CN" i="1" dirty="0">
                <a:sym typeface="+mn-ea"/>
              </a:rPr>
              <a:t>IEEE Communications Surveys &amp; Tutorials</a:t>
            </a:r>
            <a:r>
              <a:rPr lang="en-US" altLang="zh-CN" dirty="0">
                <a:sym typeface="+mn-ea"/>
              </a:rPr>
              <a:t> 18.2 (2016): 1153-1176.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[5] </a:t>
            </a:r>
            <a:r>
              <a:rPr lang="en-US" altLang="zh-CN" dirty="0" err="1">
                <a:sym typeface="+mn-ea"/>
              </a:rPr>
              <a:t>Kohonen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Teuvo</a:t>
            </a:r>
            <a:r>
              <a:rPr lang="en-US" altLang="zh-CN" dirty="0">
                <a:sym typeface="+mn-ea"/>
              </a:rPr>
              <a:t>. "The self-organizing map." </a:t>
            </a:r>
            <a:r>
              <a:rPr lang="en-US" altLang="zh-CN" i="1" dirty="0">
                <a:sym typeface="+mn-ea"/>
              </a:rPr>
              <a:t>Proceedings of the IEEE</a:t>
            </a:r>
            <a:r>
              <a:rPr lang="en-US" altLang="zh-CN" dirty="0">
                <a:sym typeface="+mn-ea"/>
              </a:rPr>
              <a:t> 78.9 (1990): 1464-1480.</a:t>
            </a:r>
            <a:endParaRPr kumimoji="1"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[6] </a:t>
            </a:r>
            <a:r>
              <a:rPr lang="en-US" altLang="zh-CN" dirty="0">
                <a:sym typeface="+mn-ea"/>
              </a:rPr>
              <a:t>Reynolds, Douglas. "Gaussian mixture models." </a:t>
            </a:r>
            <a:r>
              <a:rPr lang="en-US" altLang="zh-CN" i="1" dirty="0">
                <a:sym typeface="+mn-ea"/>
              </a:rPr>
              <a:t>Encyclopedia of biometrics</a:t>
            </a:r>
            <a:r>
              <a:rPr lang="en-US" altLang="zh-CN" dirty="0">
                <a:sym typeface="+mn-ea"/>
              </a:rPr>
              <a:t> (2015): 827-832.</a:t>
            </a:r>
            <a:endParaRPr kumimoji="1"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[7] </a:t>
            </a:r>
            <a:r>
              <a:rPr lang="en-US" altLang="zh-CN" dirty="0">
                <a:sym typeface="+mn-ea"/>
              </a:rPr>
              <a:t>Holland, Steven M. "Principal components analysis (PCA)." </a:t>
            </a:r>
            <a:r>
              <a:rPr lang="en-US" altLang="zh-CN" i="1" dirty="0">
                <a:sym typeface="+mn-ea"/>
              </a:rPr>
              <a:t>Department of Geology, University of Georgia, Athens, GA</a:t>
            </a:r>
            <a:r>
              <a:rPr lang="en-US" altLang="zh-CN" dirty="0">
                <a:sym typeface="+mn-ea"/>
              </a:rPr>
              <a:t>(2008): 30602-2501.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9970" y="180909"/>
            <a:ext cx="1055511" cy="71670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80626" y="2368145"/>
            <a:ext cx="5525427" cy="1828800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br>
              <a:rPr lang="en-US" altLang="zh-CN" dirty="0"/>
            </a:br>
            <a:r>
              <a:rPr lang="en-US" altLang="zh-CN" dirty="0"/>
              <a:t>   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8615" y="1125551"/>
            <a:ext cx="10835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Traditional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otor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health </a:t>
            </a:r>
            <a:r>
              <a:rPr kumimoji="1"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monitoring system: </a:t>
            </a:r>
            <a:r>
              <a:rPr kumimoji="1" lang="en-US" altLang="zh-CN" sz="2400" b="1" kern="0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Cloud One-Time Training</a:t>
            </a:r>
            <a:endParaRPr kumimoji="1" lang="en-US" altLang="zh-CN" sz="2400" b="1" kern="0" dirty="0">
              <a:solidFill>
                <a:srgbClr val="FF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Cloud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Problem: low-efficiency;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Easy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lose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datum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One-time</a:t>
            </a:r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Problem: Non-adaptive;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5962" y="5571412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Flow chart of cloud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one-time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 Model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2" name="Group 33"/>
          <p:cNvGrpSpPr/>
          <p:nvPr/>
        </p:nvGrpSpPr>
        <p:grpSpPr bwMode="auto">
          <a:xfrm>
            <a:off x="7114686" y="3597491"/>
            <a:ext cx="3636010" cy="1254125"/>
            <a:chOff x="5029200" y="1828800"/>
            <a:chExt cx="3188756" cy="949325"/>
          </a:xfrm>
        </p:grpSpPr>
        <p:sp>
          <p:nvSpPr>
            <p:cNvPr id="23" name="Line 1803"/>
            <p:cNvSpPr>
              <a:spLocks noChangeShapeType="1"/>
            </p:cNvSpPr>
            <p:nvPr/>
          </p:nvSpPr>
          <p:spPr bwMode="auto">
            <a:xfrm>
              <a:off x="5029200" y="2778125"/>
              <a:ext cx="305593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 1806"/>
            <p:cNvSpPr/>
            <p:nvPr/>
          </p:nvSpPr>
          <p:spPr bwMode="auto">
            <a:xfrm>
              <a:off x="5287963" y="2055813"/>
              <a:ext cx="1960562" cy="623887"/>
            </a:xfrm>
            <a:custGeom>
              <a:avLst/>
              <a:gdLst>
                <a:gd name="T0" fmla="*/ 0 w 2304"/>
                <a:gd name="T1" fmla="*/ 2147483647 h 528"/>
                <a:gd name="T2" fmla="*/ 2147483647 w 2304"/>
                <a:gd name="T3" fmla="*/ 2147483647 h 528"/>
                <a:gd name="T4" fmla="*/ 2147483647 w 2304"/>
                <a:gd name="T5" fmla="*/ 0 h 528"/>
                <a:gd name="T6" fmla="*/ 2147483647 w 2304"/>
                <a:gd name="T7" fmla="*/ 2147483647 h 528"/>
                <a:gd name="T8" fmla="*/ 2147483647 w 2304"/>
                <a:gd name="T9" fmla="*/ 2147483647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528"/>
                <a:gd name="T17" fmla="*/ 2304 w 2304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528">
                  <a:moveTo>
                    <a:pt x="0" y="528"/>
                  </a:moveTo>
                  <a:cubicBezTo>
                    <a:pt x="264" y="500"/>
                    <a:pt x="528" y="472"/>
                    <a:pt x="720" y="384"/>
                  </a:cubicBezTo>
                  <a:cubicBezTo>
                    <a:pt x="912" y="296"/>
                    <a:pt x="1008" y="0"/>
                    <a:pt x="1152" y="0"/>
                  </a:cubicBezTo>
                  <a:cubicBezTo>
                    <a:pt x="1296" y="0"/>
                    <a:pt x="1392" y="296"/>
                    <a:pt x="1584" y="384"/>
                  </a:cubicBezTo>
                  <a:cubicBezTo>
                    <a:pt x="1776" y="472"/>
                    <a:pt x="2088" y="496"/>
                    <a:pt x="2304" y="52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Text Box 1807"/>
            <p:cNvSpPr txBox="1">
              <a:spLocks noChangeArrowheads="1"/>
            </p:cNvSpPr>
            <p:nvPr/>
          </p:nvSpPr>
          <p:spPr bwMode="auto">
            <a:xfrm>
              <a:off x="5229721" y="1828800"/>
              <a:ext cx="1047750" cy="6282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prstClr val="black"/>
                  </a:solidFill>
                  <a:cs typeface="宋体" panose="02010600030101010101" pitchFamily="2" charset="-122"/>
                </a:rPr>
                <a:t>Normal</a:t>
              </a:r>
              <a:endParaRPr lang="en-US" altLang="zh-CN" sz="1600" dirty="0">
                <a:solidFill>
                  <a:prstClr val="black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prstClr val="black"/>
                  </a:solidFill>
                  <a:cs typeface="宋体" panose="02010600030101010101" pitchFamily="2" charset="-122"/>
                </a:rPr>
                <a:t>Data Behavior</a:t>
              </a:r>
              <a:endParaRPr lang="en-US" altLang="zh-CN" sz="1600" dirty="0">
                <a:solidFill>
                  <a:prstClr val="black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26" name="Text Box 1819"/>
            <p:cNvSpPr txBox="1">
              <a:spLocks noChangeArrowheads="1"/>
            </p:cNvSpPr>
            <p:nvPr/>
          </p:nvSpPr>
          <p:spPr bwMode="auto">
            <a:xfrm>
              <a:off x="6833526" y="1828800"/>
              <a:ext cx="1384430" cy="6282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Most Recent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Data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E23300"/>
                  </a:solidFill>
                  <a:cs typeface="宋体" panose="02010600030101010101" pitchFamily="2" charset="-122"/>
                </a:rPr>
                <a:t> Behavior</a:t>
              </a:r>
              <a:endParaRPr lang="en-US" altLang="zh-CN" sz="1600" dirty="0">
                <a:solidFill>
                  <a:srgbClr val="E23300"/>
                </a:solidFill>
                <a:cs typeface="宋体" panose="02010600030101010101" pitchFamily="2" charset="-122"/>
              </a:endParaRPr>
            </a:p>
          </p:txBody>
        </p:sp>
        <p:sp>
          <p:nvSpPr>
            <p:cNvPr id="27" name="Line 1821"/>
            <p:cNvSpPr>
              <a:spLocks noChangeShapeType="1"/>
            </p:cNvSpPr>
            <p:nvPr/>
          </p:nvSpPr>
          <p:spPr bwMode="auto">
            <a:xfrm>
              <a:off x="6299167" y="2232564"/>
              <a:ext cx="3746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Freeform 1820"/>
            <p:cNvSpPr/>
            <p:nvPr/>
          </p:nvSpPr>
          <p:spPr bwMode="auto">
            <a:xfrm>
              <a:off x="5791200" y="2057400"/>
              <a:ext cx="1836738" cy="622300"/>
            </a:xfrm>
            <a:custGeom>
              <a:avLst/>
              <a:gdLst>
                <a:gd name="T0" fmla="*/ 0 w 2304"/>
                <a:gd name="T1" fmla="*/ 2147483647 h 528"/>
                <a:gd name="T2" fmla="*/ 2147483647 w 2304"/>
                <a:gd name="T3" fmla="*/ 2147483647 h 528"/>
                <a:gd name="T4" fmla="*/ 2147483647 w 2304"/>
                <a:gd name="T5" fmla="*/ 0 h 528"/>
                <a:gd name="T6" fmla="*/ 2147483647 w 2304"/>
                <a:gd name="T7" fmla="*/ 2147483647 h 528"/>
                <a:gd name="T8" fmla="*/ 2147483647 w 2304"/>
                <a:gd name="T9" fmla="*/ 2147483647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528"/>
                <a:gd name="T17" fmla="*/ 2304 w 2304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528">
                  <a:moveTo>
                    <a:pt x="0" y="528"/>
                  </a:moveTo>
                  <a:cubicBezTo>
                    <a:pt x="264" y="500"/>
                    <a:pt x="528" y="472"/>
                    <a:pt x="720" y="384"/>
                  </a:cubicBezTo>
                  <a:cubicBezTo>
                    <a:pt x="912" y="296"/>
                    <a:pt x="1008" y="0"/>
                    <a:pt x="1152" y="0"/>
                  </a:cubicBezTo>
                  <a:cubicBezTo>
                    <a:pt x="1296" y="0"/>
                    <a:pt x="1392" y="296"/>
                    <a:pt x="1584" y="384"/>
                  </a:cubicBezTo>
                  <a:cubicBezTo>
                    <a:pt x="1776" y="472"/>
                    <a:pt x="2088" y="496"/>
                    <a:pt x="2304" y="52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1810"/>
            <p:cNvSpPr>
              <a:spLocks noChangeShapeType="1"/>
            </p:cNvSpPr>
            <p:nvPr/>
          </p:nvSpPr>
          <p:spPr bwMode="auto">
            <a:xfrm>
              <a:off x="6096000" y="2647950"/>
              <a:ext cx="80963" cy="7778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Line 1813"/>
            <p:cNvSpPr>
              <a:spLocks noChangeShapeType="1"/>
            </p:cNvSpPr>
            <p:nvPr/>
          </p:nvSpPr>
          <p:spPr bwMode="auto">
            <a:xfrm>
              <a:off x="6278563" y="2611438"/>
              <a:ext cx="133350" cy="1412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Line 1814"/>
            <p:cNvSpPr>
              <a:spLocks noChangeShapeType="1"/>
            </p:cNvSpPr>
            <p:nvPr/>
          </p:nvSpPr>
          <p:spPr bwMode="auto">
            <a:xfrm>
              <a:off x="6429375" y="2552700"/>
              <a:ext cx="196850" cy="207963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Line 1815"/>
            <p:cNvSpPr>
              <a:spLocks noChangeShapeType="1"/>
            </p:cNvSpPr>
            <p:nvPr/>
          </p:nvSpPr>
          <p:spPr bwMode="auto">
            <a:xfrm>
              <a:off x="6567488" y="2514600"/>
              <a:ext cx="214312" cy="2254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Line 1816"/>
            <p:cNvSpPr>
              <a:spLocks noChangeShapeType="1"/>
            </p:cNvSpPr>
            <p:nvPr/>
          </p:nvSpPr>
          <p:spPr bwMode="auto">
            <a:xfrm>
              <a:off x="6773863" y="2590800"/>
              <a:ext cx="160337" cy="1746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ne 1810"/>
            <p:cNvSpPr>
              <a:spLocks noChangeShapeType="1"/>
            </p:cNvSpPr>
            <p:nvPr/>
          </p:nvSpPr>
          <p:spPr bwMode="auto">
            <a:xfrm>
              <a:off x="7010400" y="2667000"/>
              <a:ext cx="80963" cy="7778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72438" y="5237756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industrial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motor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8" name="直接箭头连接符 11"/>
          <p:cNvCxnSpPr/>
          <p:nvPr/>
        </p:nvCxnSpPr>
        <p:spPr>
          <a:xfrm>
            <a:off x="3247535" y="4309091"/>
            <a:ext cx="904672" cy="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727315" y="5247686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One-time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343332" y="5124342"/>
            <a:ext cx="337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cloud: Compare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recent data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one-time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内容占位符 5"/>
          <p:cNvSpPr txBox="1"/>
          <p:nvPr/>
        </p:nvSpPr>
        <p:spPr>
          <a:xfrm>
            <a:off x="338473" y="6353493"/>
            <a:ext cx="6722796" cy="394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*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Figure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Wikipedia (Electronic Motor)</a:t>
            </a:r>
            <a:endParaRPr lang="zh-CN" altLang="en-US" sz="1600" i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Cloud 39"/>
          <p:cNvSpPr/>
          <p:nvPr/>
        </p:nvSpPr>
        <p:spPr>
          <a:xfrm>
            <a:off x="4561560" y="3578093"/>
            <a:ext cx="2038698" cy="1420715"/>
          </a:xfrm>
          <a:prstGeom prst="cloud">
            <a:avLst/>
          </a:prstGeom>
          <a:solidFill>
            <a:schemeClr val="bg1">
              <a:alpha val="90000"/>
            </a:schemeClr>
          </a:solidFill>
          <a:ln>
            <a:solidFill>
              <a:srgbClr val="0066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1" y="3633818"/>
            <a:ext cx="2336800" cy="1254760"/>
          </a:xfrm>
          <a:prstGeom prst="rect">
            <a:avLst/>
          </a:prstGeom>
        </p:spPr>
      </p:pic>
      <p:sp>
        <p:nvSpPr>
          <p:cNvPr id="37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Solution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8615" y="1125551"/>
            <a:ext cx="9698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Our </a:t>
            </a:r>
            <a:r>
              <a:rPr kumimoji="1"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otor</a:t>
            </a:r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health </a:t>
            </a:r>
            <a:r>
              <a:rPr kumimoji="1" lang="en-US" altLang="zh-CN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monitoring system: </a:t>
            </a:r>
            <a:r>
              <a:rPr kumimoji="1" lang="en-US" altLang="zh-CN" sz="2400" b="1" kern="0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Edge Batch Training Model</a:t>
            </a:r>
            <a:endParaRPr kumimoji="1" lang="en-US" altLang="zh-CN" sz="2400" b="1" kern="0" dirty="0">
              <a:solidFill>
                <a:srgbClr val="FF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Edge Computing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Advantage: Guarantee efficiency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Batch Training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Advantage: Adaptive to different batches of motors</a:t>
            </a:r>
            <a:endParaRPr lang="en-US" altLang="zh-CN" sz="24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55" name="内容占位符 5"/>
          <p:cNvSpPr txBox="1"/>
          <p:nvPr/>
        </p:nvSpPr>
        <p:spPr>
          <a:xfrm>
            <a:off x="338473" y="6353493"/>
            <a:ext cx="6722796" cy="394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*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Figure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Wikipedia (Electronic Motor)</a:t>
            </a:r>
            <a:endParaRPr lang="zh-CN" altLang="en-US" sz="1600" i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8200" y="5507136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2: Flow chart of Edge Batch Training Model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0103" y="4911490"/>
            <a:ext cx="22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industrial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motor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532857" y="3841360"/>
            <a:ext cx="1724673" cy="759060"/>
          </a:xfrm>
          <a:prstGeom prst="round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356342" y="4911490"/>
            <a:ext cx="25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Batch Training Model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embedded on Edge End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3" name="Picture 7" descr="noloc_missing_art_imagefi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26" y="3759062"/>
            <a:ext cx="1275260" cy="880537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  <a:headEnd/>
            <a:tailEnd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77" y="3717880"/>
            <a:ext cx="928090" cy="92809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8185903" y="5044560"/>
            <a:ext cx="331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Viewable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Web-UI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interface</a:t>
            </a:r>
            <a:endParaRPr lang="en-US" altLang="zh-CN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91916"/>
            <a:ext cx="2336800" cy="1254760"/>
          </a:xfrm>
          <a:prstGeom prst="rect">
            <a:avLst/>
          </a:prstGeom>
        </p:spPr>
      </p:pic>
      <p:cxnSp>
        <p:nvCxnSpPr>
          <p:cNvPr id="48" name="直接箭头连接符 11"/>
          <p:cNvCxnSpPr/>
          <p:nvPr/>
        </p:nvCxnSpPr>
        <p:spPr>
          <a:xfrm flipV="1">
            <a:off x="3293745" y="4199330"/>
            <a:ext cx="1062597" cy="2541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11"/>
          <p:cNvCxnSpPr/>
          <p:nvPr/>
        </p:nvCxnSpPr>
        <p:spPr>
          <a:xfrm>
            <a:off x="6319454" y="4181925"/>
            <a:ext cx="1396981" cy="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9535" y="3876956"/>
            <a:ext cx="1435129" cy="647288"/>
          </a:xfrm>
          <a:prstGeom prst="rect">
            <a:avLst/>
          </a:prstGeom>
        </p:spPr>
      </p:pic>
      <p:sp>
        <p:nvSpPr>
          <p:cNvPr id="18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262" y="223852"/>
            <a:ext cx="16167100" cy="757822"/>
          </a:xfrm>
        </p:spPr>
        <p:txBody>
          <a:bodyPr>
            <a:normAutofit/>
          </a:bodyPr>
          <a:lstStyle/>
          <a:p>
            <a:r>
              <a:rPr lang="en-US" altLang="zh-CN" dirty="0"/>
              <a:t>Customer Need &amp; Engineering Specifications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624646" y="6218557"/>
            <a:ext cx="621348" cy="57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0" y="6268537"/>
            <a:ext cx="1435100" cy="355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5262" y="1131498"/>
            <a:ext cx="827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adaptive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motor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monitoring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system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edge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batch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389396" y="1751084"/>
          <a:ext cx="941320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6604"/>
                <a:gridCol w="4706604"/>
              </a:tblGrid>
              <a:tr h="3701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Customer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Need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Engineering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Specification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Efficiency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to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model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Training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Rate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50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datum/s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Response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Time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&lt;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200ms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with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0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loss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Adaptivity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to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different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kinds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of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motors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system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can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be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trained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to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detect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1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motors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High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accuracy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Accuracy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&gt;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95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%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Remote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Control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Supported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Operations: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Train,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Stop,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Retrain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Web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user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interface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marL="457200" indent="-457200">
                        <a:buAutoNum type="arabicPeriod"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Know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health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condition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of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motor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marL="457200" indent="-457200">
                        <a:buAutoNum type="arabicPeriod"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Know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process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pPr marL="457200" indent="-457200">
                        <a:buAutoNum type="arabicPeriod"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Know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historical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condition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as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reference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Show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1.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real-time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train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process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         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2.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detected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health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score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         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3.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the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historical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data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  <a:p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389396" y="6218557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Customer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Need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&amp;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Engineering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Specification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757822"/>
          </a:xfrm>
        </p:spPr>
        <p:txBody>
          <a:bodyPr/>
          <a:lstStyle/>
          <a:p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Conceptual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6328" y="2034553"/>
            <a:ext cx="2083651" cy="47956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industrial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88793" y="2012899"/>
            <a:ext cx="1794435" cy="575672"/>
          </a:xfrm>
          <a:prstGeom prst="rect">
            <a:avLst/>
          </a:prstGeom>
          <a:noFill/>
          <a:ln w="12700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Acquisition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(DAQ)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32527" y="4183574"/>
            <a:ext cx="1894445" cy="1100763"/>
          </a:xfrm>
          <a:prstGeom prst="rect">
            <a:avLst/>
          </a:prstGeom>
          <a:noFill/>
          <a:ln w="12700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Proper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quantity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Indicating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1" name="直线箭头连接符 10"/>
          <p:cNvCxnSpPr>
            <a:stCxn id="39" idx="3"/>
          </p:cNvCxnSpPr>
          <p:nvPr/>
        </p:nvCxnSpPr>
        <p:spPr>
          <a:xfrm>
            <a:off x="8475658" y="2233680"/>
            <a:ext cx="1160711" cy="24955"/>
          </a:xfrm>
          <a:prstGeom prst="straightConnector1">
            <a:avLst/>
          </a:prstGeom>
          <a:ln w="28575">
            <a:solidFill>
              <a:srgbClr val="5690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228810" y="4243045"/>
            <a:ext cx="1681173" cy="915729"/>
          </a:xfrm>
          <a:prstGeom prst="rect">
            <a:avLst/>
          </a:prstGeom>
          <a:noFill/>
          <a:ln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adaptive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59276" y="4067310"/>
            <a:ext cx="2163847" cy="972700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UI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services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84448" y="2024599"/>
            <a:ext cx="1691210" cy="418161"/>
          </a:xfrm>
          <a:prstGeom prst="rect">
            <a:avLst/>
          </a:prstGeom>
          <a:noFill/>
          <a:ln w="12700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Platform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636369" y="2019870"/>
            <a:ext cx="1136170" cy="47956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UI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2" name="直线箭头连接符 41"/>
          <p:cNvCxnSpPr>
            <a:stCxn id="25" idx="3"/>
            <a:endCxn id="27" idx="1"/>
          </p:cNvCxnSpPr>
          <p:nvPr/>
        </p:nvCxnSpPr>
        <p:spPr>
          <a:xfrm>
            <a:off x="2169979" y="2274335"/>
            <a:ext cx="2318814" cy="2640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5115" y="6093027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Morphological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直线箭头连接符 39"/>
          <p:cNvCxnSpPr/>
          <p:nvPr/>
        </p:nvCxnSpPr>
        <p:spPr>
          <a:xfrm>
            <a:off x="6293125" y="2260171"/>
            <a:ext cx="475603" cy="0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921775" y="3274668"/>
            <a:ext cx="6773083" cy="2322593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29334" y="3318768"/>
            <a:ext cx="1722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005757" y="3713752"/>
            <a:ext cx="4105832" cy="1679816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37687" y="3722701"/>
            <a:ext cx="41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Batch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7070362" y="2442760"/>
            <a:ext cx="0" cy="798034"/>
          </a:xfrm>
          <a:prstGeom prst="straightConnector1">
            <a:avLst/>
          </a:prstGeom>
          <a:ln w="28575">
            <a:solidFill>
              <a:srgbClr val="569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308014" y="1433859"/>
            <a:ext cx="4659042" cy="1327347"/>
          </a:xfrm>
          <a:prstGeom prst="rect">
            <a:avLst/>
          </a:prstGeom>
          <a:noFill/>
          <a:ln w="28575">
            <a:solidFill>
              <a:srgbClr val="569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67617" y="1507286"/>
            <a:ext cx="44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System: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edge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computing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199888" y="1536463"/>
            <a:ext cx="2147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Vibration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x,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</a:t>
            </a:r>
            <a:r>
              <a:rPr kumimoji="1"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axis ,Rotation Speed</a:t>
            </a:r>
            <a:endParaRPr lang="zh-CN" altLang="en-US" dirty="0"/>
          </a:p>
        </p:txBody>
      </p:sp>
      <p:sp>
        <p:nvSpPr>
          <p:cNvPr id="26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Concept Generation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2354" y="1239042"/>
          <a:ext cx="1104679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698"/>
                <a:gridCol w="1765026"/>
                <a:gridCol w="4333461"/>
                <a:gridCol w="2186608"/>
              </a:tblGrid>
              <a:tr h="11270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Categories of Concept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#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Platform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training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motor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Monitoring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system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Web UI</a:t>
                      </a:r>
                      <a:r>
                        <a:rPr lang="zh-CN" alt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services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553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Raspberry Pi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Incremental Principal Component Analysis</a:t>
                      </a:r>
                      <a:r>
                        <a:rPr lang="zh-CN" altLang="en-US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[3]</a:t>
                      </a:r>
                      <a:endParaRPr lang="en-US" altLang="zh-CN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+Q-statistic</a:t>
                      </a:r>
                      <a:endParaRPr lang="en-US" altLang="zh-CN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(IPCA+Q)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Flask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123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Arduino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Simple Principal</a:t>
                      </a:r>
                      <a:r>
                        <a:rPr lang="en-US" altLang="zh-CN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Component Analysis</a:t>
                      </a:r>
                      <a:r>
                        <a:rPr lang="zh-CN" altLang="en-US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[4]</a:t>
                      </a:r>
                      <a:endParaRPr lang="en-US" altLang="zh-CN" baseline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+Q-statistic</a:t>
                      </a:r>
                      <a:endParaRPr lang="en-US" altLang="zh-CN" baseline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(SPCA+Q)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Django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536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PC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Self Organizing Map</a:t>
                      </a:r>
                      <a:r>
                        <a:rPr lang="zh-CN" altLang="en-US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[5]</a:t>
                      </a:r>
                      <a:endParaRPr lang="en-US" altLang="zh-CN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b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+</a:t>
                      </a:r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Minimal Quantization Error</a:t>
                      </a:r>
                      <a:r>
                        <a:rPr kumimoji="1" lang="en-US" altLang="zh-CN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Statistic</a:t>
                      </a:r>
                      <a:endParaRPr kumimoji="1" lang="en-US" altLang="zh-CN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(SOM+MQE)</a:t>
                      </a:r>
                      <a:endParaRPr lang="zh-CN" altLang="en-US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536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24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Gaussian</a:t>
                      </a:r>
                      <a:r>
                        <a:rPr kumimoji="1" lang="zh-CN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mixture</a:t>
                      </a:r>
                      <a:r>
                        <a:rPr kumimoji="1" lang="zh-CN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method </a:t>
                      </a:r>
                      <a:r>
                        <a:rPr kumimoji="1" lang="en-US" altLang="zh-CN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[6]</a:t>
                      </a:r>
                      <a:endParaRPr kumimoji="1" lang="en-US" altLang="zh-C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+ Covariance Validation</a:t>
                      </a:r>
                      <a:endParaRPr kumimoji="1" lang="en-US" altLang="zh-CN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kumimoji="1"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(GMM+CV)</a:t>
                      </a:r>
                      <a:endParaRPr lang="zh-CN" altLang="en-US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3480" y="6209343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Concepts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Platform</a:t>
            </a:r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48578" y="1053548"/>
          <a:ext cx="10305222" cy="508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465"/>
                <a:gridCol w="1530627"/>
                <a:gridCol w="2107095"/>
                <a:gridCol w="1729409"/>
                <a:gridCol w="1911626"/>
              </a:tblGrid>
              <a:tr h="781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Design Criteria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Weighing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Factor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Raspberry PI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Arduino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PC</a:t>
                      </a:r>
                      <a:endParaRPr lang="en-US" altLang="zh-CN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Low latency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Portability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Stability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Low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memory cost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Computational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Power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25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Score</a:t>
                      </a:r>
                      <a:endParaRPr lang="zh-CN" altLang="en-US" sz="24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8.6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6.4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7.3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08018" y="1053548"/>
            <a:ext cx="2104747" cy="5080619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8228" y="6308542"/>
            <a:ext cx="37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Selection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platform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Batch Training Motor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Monitoring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8450" y="6308542"/>
            <a:ext cx="1435100" cy="35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1081" y="6181815"/>
            <a:ext cx="896971" cy="609054"/>
          </a:xfrm>
          <a:prstGeom prst="rect">
            <a:avLst/>
          </a:prstGeom>
        </p:spPr>
      </p:pic>
      <p:graphicFrame>
        <p:nvGraphicFramePr>
          <p:cNvPr id="6" name="内容占位符 3"/>
          <p:cNvGraphicFramePr>
            <a:graphicFrameLocks noGrp="1"/>
          </p:cNvGraphicFramePr>
          <p:nvPr>
            <p:ph idx="1"/>
          </p:nvPr>
        </p:nvGraphicFramePr>
        <p:xfrm>
          <a:off x="658401" y="1043804"/>
          <a:ext cx="11082495" cy="508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26"/>
                <a:gridCol w="1615870"/>
                <a:gridCol w="1679946"/>
                <a:gridCol w="1642597"/>
                <a:gridCol w="1966268"/>
                <a:gridCol w="1847088"/>
              </a:tblGrid>
              <a:tr h="781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Design Criteria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Weighing</a:t>
                      </a:r>
                      <a:r>
                        <a:rPr lang="en-US" altLang="zh-CN" sz="2400" baseline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Factor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IPCA+Q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[3]</a:t>
                      </a:r>
                      <a:endParaRPr lang="en-US" altLang="zh-CN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SPCA+Q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[4]</a:t>
                      </a:r>
                      <a:endParaRPr lang="en-US" altLang="zh-CN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SOM+MQE</a:t>
                      </a:r>
                      <a:r>
                        <a:rPr lang="en-US" altLang="zh-CN" sz="1200" b="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[5]</a:t>
                      </a:r>
                      <a:endParaRPr lang="en-US" altLang="zh-CN" sz="12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GMM+CV</a:t>
                      </a:r>
                      <a:r>
                        <a:rPr lang="en-US" altLang="zh-CN" sz="12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[6]</a:t>
                      </a:r>
                      <a:endParaRPr lang="en-US" altLang="zh-CN" sz="12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(0-10)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Adaptivity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Speed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6676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Accuracy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Algorithm Complexity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8217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Memory</a:t>
                      </a:r>
                      <a:endParaRPr lang="zh-CN" alt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  <a:tr h="25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Score</a:t>
                      </a:r>
                      <a:endParaRPr lang="zh-CN" altLang="en-US" sz="2400" b="1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7.1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8.6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6.3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961641" y="1080469"/>
            <a:ext cx="1913879" cy="5096044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853" y="6209343"/>
            <a:ext cx="470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3: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Selection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batch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monitoring</a:t>
            </a:r>
            <a:r>
              <a:rPr kumimoji="1"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kumimoji="1" lang="zh-CN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占位符 21"/>
          <p:cNvSpPr txBox="1"/>
          <p:nvPr/>
        </p:nvSpPr>
        <p:spPr>
          <a:xfrm>
            <a:off x="4387135" y="6534834"/>
            <a:ext cx="6851290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78EB4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6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78EB4"/>
              </a:buClr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Presented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VE450 Team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17          Dec 12. 2018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8030</Words>
  <Application>WPS 演示</Application>
  <PresentationFormat>宽屏</PresentationFormat>
  <Paragraphs>661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Helvetica</vt:lpstr>
      <vt:lpstr>.AppleSystemUIFont</vt:lpstr>
      <vt:lpstr>Arial Black</vt:lpstr>
      <vt:lpstr>Times New Roman</vt:lpstr>
      <vt:lpstr>Calibri</vt:lpstr>
      <vt:lpstr>Calibri Light</vt:lpstr>
      <vt:lpstr>MS PGothic</vt:lpstr>
      <vt:lpstr>等线</vt:lpstr>
      <vt:lpstr>Arial Unicode MS</vt:lpstr>
      <vt:lpstr>等线 Light</vt:lpstr>
      <vt:lpstr>MingLiU-ExtB</vt:lpstr>
      <vt:lpstr>Office 主题​​</vt:lpstr>
      <vt:lpstr>Adaptive Motor Monitoring System Based on Machine Learning Batch Training</vt:lpstr>
      <vt:lpstr>PowerPoint 演示文稿</vt:lpstr>
      <vt:lpstr>Review of Problem</vt:lpstr>
      <vt:lpstr>Possible Solution</vt:lpstr>
      <vt:lpstr>Customer Need &amp; Engineering Specifications</vt:lpstr>
      <vt:lpstr>Flow Chart for the Conceptual Design</vt:lpstr>
      <vt:lpstr>Concept Generation</vt:lpstr>
      <vt:lpstr>Platform </vt:lpstr>
      <vt:lpstr>Batch Training Motor Monitoring Algorithm</vt:lpstr>
      <vt:lpstr>Web UI services</vt:lpstr>
      <vt:lpstr>Final Design</vt:lpstr>
      <vt:lpstr>Final Design Description</vt:lpstr>
      <vt:lpstr>Final Design Description: Hardware system</vt:lpstr>
      <vt:lpstr>Final Design Description: Batch training motor monitoring Algorithm</vt:lpstr>
      <vt:lpstr>Final Design Description: Web UI</vt:lpstr>
      <vt:lpstr>Prototype Video</vt:lpstr>
      <vt:lpstr>Prototype Parameter Analysis</vt:lpstr>
      <vt:lpstr>Discussion</vt:lpstr>
      <vt:lpstr>Conclusion</vt:lpstr>
      <vt:lpstr>Reference  </vt:lpstr>
      <vt:lpstr>Thank you!    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 Chen</dc:creator>
  <cp:lastModifiedBy>Administrator</cp:lastModifiedBy>
  <cp:revision>486</cp:revision>
  <dcterms:created xsi:type="dcterms:W3CDTF">2018-05-08T02:38:00Z</dcterms:created>
  <dcterms:modified xsi:type="dcterms:W3CDTF">2018-12-12T00:40:21Z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